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</p:sldMasterIdLst>
  <p:sldIdLst>
    <p:sldId id="256" r:id="rId2"/>
    <p:sldId id="258" r:id="rId3"/>
    <p:sldId id="261" r:id="rId4"/>
    <p:sldId id="259" r:id="rId5"/>
    <p:sldId id="260" r:id="rId6"/>
    <p:sldId id="263" r:id="rId7"/>
    <p:sldId id="262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08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gif>
</file>

<file path=ppt/media/image13.jpe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png>
</file>

<file path=ppt/media/image23.tiff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B8D4C-80F8-2F4D-AC34-9065A0D272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762668-FCE7-7246-B348-39CE3CCF1B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E8F04-C81A-344D-ADF7-8B3714B3B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3E3FB-6237-1341-A961-5E18A6178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47634-3773-CC4D-AE0E-F632CD7BE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23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28E8F-E8BC-D54D-B743-51605F826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5B5F98-89B5-724F-BB24-D1B264515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F131E-DE67-F948-BA09-EDE0035BB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26D2B-7D39-654F-8775-4605C48E3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88755-4727-8E43-94EB-62923D147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58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8DE0ED-3422-E54E-BEDA-84E3F49D0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57E533-CCC1-3E42-AD08-43E5D1D4BC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46F2A-7B91-9C43-863D-42302B80F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A11E5-A36B-F347-AB08-062B6BD71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B9D1F-5706-5044-B3D2-35ADEF7E5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890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1C653-C8E7-4E45-BC88-1A8A29B7B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70CE6-ECB3-5A4D-B86D-937CDD170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4D337-1ECA-3640-ACBE-E0B8A6A41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BB2FA-874D-1C46-B7AA-1434720F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0838D-34A4-BF48-8AFE-1C55C737E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69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7F3BD-3B38-8045-95AA-DFEBAB624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6AB19-1683-D64B-93E5-7CD8DF939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23552-DE4C-B348-8006-7977C1F8A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96CC8-FB6C-E94C-B795-8F6A89B6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DE172-BB35-1740-B983-A69E315E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71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2DAD6-BC08-A34C-AE99-F3BE4BA83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0CFEE-72F8-BC42-8FC3-C51CF4A813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F4E48-B4CA-F74F-B5A9-A7E1B7788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A72BCD-CCA7-0744-AAC0-9E2DB3375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EE4EA-A951-CA47-994F-7C8B6925F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F809D-08A3-274F-9A20-F3918C6E9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326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026BD-E688-8F40-A9E4-76F8061A4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25BF3-9569-3245-98B7-FBFB55CFC8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C6A2A1-47D6-644A-8217-C767D9885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49CBC5-0DAB-B24D-ABA7-04B458BE3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5600CE-FE2A-C540-B3DA-A4F929A567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BD0838-88F5-E14C-BB19-A0611F79F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2AD6B3-4284-3049-835D-F7482D4F0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E718F-4E44-2742-AA7E-FD72218DE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61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98537-48AB-B342-B5D7-89FB90482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26D3B6-5810-114B-BE78-8663A659C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7B8359-8E18-554A-8040-0188875C9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1B85D7-522D-3F49-A8DA-A22710262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50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B18CFF-43B2-D04C-93FB-387B49BEC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A6B1F0-BCDA-5646-98DD-E017C99A3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E96C8-C7CA-D440-BFB1-45A091F97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32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44866-7D3C-0745-A971-64316D41E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206DC-4412-2D48-8791-651D019D4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D59A78-179A-C44D-B01E-14E6DFB5D4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043492-7DB1-2C43-B9E1-2A527B523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92B3D-033B-3C46-9B54-D8AC70AD0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D8B5AD-7353-3743-8921-51B52CCCF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52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9D659-B53D-7247-8000-36D2E0A6E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0BC55D-658C-1549-8C46-8B18C7D91D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20F25C-4191-1B4E-BDC9-9ED6A06E3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09324-21E2-3047-8207-C3A0ECBB3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2A07FD-F707-BD4A-BD45-5B36D9E7A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D29DE-1A24-164C-8918-02B4A0AE6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883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2E3EBB-A04F-A042-939B-42C3F373C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3F3811-AF62-4A41-B995-E866F3CE5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DB4C7-2786-EF40-8F72-ED3FAE4BE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DFD96-D91D-C541-802C-DD19CBA669EA}" type="datetimeFigureOut">
              <a:rPr lang="en-US" smtClean="0"/>
              <a:t>10/8/19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C37B8-2121-5042-9CE4-B2680C78D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EC65D-2E8E-E145-8907-3E2017B5E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A00F9-F1B8-894E-872A-5ACD98836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907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jpeg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http://www.electronicasi.com/wp-content/uploads/2013/05/portadaelectronicadigital.jpg">
            <a:extLst>
              <a:ext uri="{FF2B5EF4-FFF2-40B4-BE49-F238E27FC236}">
                <a16:creationId xmlns:a16="http://schemas.microsoft.com/office/drawing/2014/main" id="{CD5529E9-DAC9-7345-9AD2-E0430444DE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8" r="2" b="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B3A7F6-F6AF-594F-8732-38D1D1FA1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 dirty="0"/>
              <a:t>Basic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02FE4-3980-FF45-A0EB-4C07ED6B3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sz="1600" dirty="0"/>
              <a:t>Instructor: Jonathan Vargas</a:t>
            </a:r>
          </a:p>
          <a:p>
            <a:r>
              <a:rPr lang="en-US" sz="1600" dirty="0"/>
              <a:t>Web: </a:t>
            </a:r>
            <a:r>
              <a:rPr lang="en-US" sz="1600"/>
              <a:t>www.jonathanvargas.ml</a:t>
            </a:r>
            <a:endParaRPr lang="en-US" sz="16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766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1F559A-C1FD-BF47-942D-768D8FAEC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LED circuits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1BE7048-D0FF-734F-B708-A754F741D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219" y="2704261"/>
            <a:ext cx="3156322" cy="315632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7BEB0A9-F390-4046-9F5E-F1E53FD92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758" y="2775420"/>
            <a:ext cx="5455917" cy="225056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A9BEEC-9BCF-1B48-A73D-3B812316FD92}"/>
                  </a:ext>
                </a:extLst>
              </p:cNvPr>
              <p:cNvSpPr txBox="1"/>
              <p:nvPr/>
            </p:nvSpPr>
            <p:spPr>
              <a:xfrm>
                <a:off x="328326" y="3428999"/>
                <a:ext cx="2059274" cy="7538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E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s-E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s-E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E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4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s-ES" sz="2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s-E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4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s-ES" sz="2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A9BEEC-9BCF-1B48-A73D-3B812316FD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326" y="3428999"/>
                <a:ext cx="2059274" cy="753861"/>
              </a:xfrm>
              <a:prstGeom prst="rect">
                <a:avLst/>
              </a:prstGeom>
              <a:blipFill>
                <a:blip r:embed="rId4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5321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8FF28-FF10-4242-B6AB-9EB7353D6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Logic voltages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09EE1-8CC9-724D-BE67-C81B53AC7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E9D3E9-FBF8-EE47-AC56-3278B94BB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368" y="1828717"/>
            <a:ext cx="2285899" cy="46641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B70F2C-6C00-8941-BBDF-B60D21E55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435" y="1755245"/>
            <a:ext cx="1417229" cy="492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222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4A5F-71CE-0846-9B2C-7A24897F8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214093" cy="1325563"/>
          </a:xfrm>
        </p:spPr>
        <p:txBody>
          <a:bodyPr/>
          <a:lstStyle/>
          <a:p>
            <a:r>
              <a:rPr lang="en-US" b="1" dirty="0"/>
              <a:t>Current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B4DBE-4617-2741-88CD-78533EB49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870200" cy="4351338"/>
          </a:xfrm>
        </p:spPr>
        <p:txBody>
          <a:bodyPr/>
          <a:lstStyle/>
          <a:p>
            <a:r>
              <a:rPr lang="en-US" dirty="0"/>
              <a:t>Flow of electrons through a conductor or semiconductor.</a:t>
            </a:r>
          </a:p>
          <a:p>
            <a:r>
              <a:rPr lang="en-US" dirty="0"/>
              <a:t>I</a:t>
            </a:r>
          </a:p>
          <a:p>
            <a:r>
              <a:rPr lang="en-US" dirty="0"/>
              <a:t>[A] amperes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F3BC034-E77B-F54F-AB9B-34179E99C522}"/>
              </a:ext>
            </a:extLst>
          </p:cNvPr>
          <p:cNvSpPr txBox="1">
            <a:spLocks/>
          </p:cNvSpPr>
          <p:nvPr/>
        </p:nvSpPr>
        <p:spPr>
          <a:xfrm>
            <a:off x="4429259" y="365125"/>
            <a:ext cx="221409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Voltage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D88C14-373D-B744-9635-0BE3D62B3755}"/>
              </a:ext>
            </a:extLst>
          </p:cNvPr>
          <p:cNvSpPr txBox="1">
            <a:spLocks/>
          </p:cNvSpPr>
          <p:nvPr/>
        </p:nvSpPr>
        <p:spPr>
          <a:xfrm>
            <a:off x="4429259" y="1825625"/>
            <a:ext cx="2870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 is the force that move electrons through a conductor or semiconductor.</a:t>
            </a:r>
          </a:p>
          <a:p>
            <a:r>
              <a:rPr lang="en-US" dirty="0"/>
              <a:t>V</a:t>
            </a:r>
          </a:p>
          <a:p>
            <a:r>
              <a:rPr lang="en-US" dirty="0"/>
              <a:t>[V] volts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19D157-6ABF-064C-9D93-37BB60E10917}"/>
              </a:ext>
            </a:extLst>
          </p:cNvPr>
          <p:cNvSpPr txBox="1">
            <a:spLocks/>
          </p:cNvSpPr>
          <p:nvPr/>
        </p:nvSpPr>
        <p:spPr>
          <a:xfrm>
            <a:off x="8395953" y="230188"/>
            <a:ext cx="24244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Power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DAAEE4E-5378-8A4E-8AFE-C7AECD0DCD52}"/>
              </a:ext>
            </a:extLst>
          </p:cNvPr>
          <p:cNvSpPr txBox="1">
            <a:spLocks/>
          </p:cNvSpPr>
          <p:nvPr/>
        </p:nvSpPr>
        <p:spPr>
          <a:xfrm>
            <a:off x="8395953" y="1690688"/>
            <a:ext cx="2870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 is the speed at which electrical energy is consumed.</a:t>
            </a:r>
          </a:p>
          <a:p>
            <a:r>
              <a:rPr lang="en-US" dirty="0"/>
              <a:t>P</a:t>
            </a:r>
          </a:p>
          <a:p>
            <a:r>
              <a:rPr lang="en-US" dirty="0"/>
              <a:t>[w] watts</a:t>
            </a:r>
          </a:p>
          <a:p>
            <a:r>
              <a:rPr lang="en-US" dirty="0"/>
              <a:t>P=I*V</a:t>
            </a:r>
          </a:p>
        </p:txBody>
      </p:sp>
      <p:pic>
        <p:nvPicPr>
          <p:cNvPr id="8" name="Picture 4" descr="http://lafisicaparatodos.wikispaces.com/file/view/20070924klpcnafyq_227.Ges.SCO.png/162792207/20070924klpcnafyq_227.Ges.SCO.png">
            <a:extLst>
              <a:ext uri="{FF2B5EF4-FFF2-40B4-BE49-F238E27FC236}">
                <a16:creationId xmlns:a16="http://schemas.microsoft.com/office/drawing/2014/main" id="{026EF3F4-0A5D-B24E-A18A-C8046F39C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242565"/>
            <a:ext cx="2535433" cy="799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https://www.fluke.com/en-us/learn/best-practices/measurement-basics/electricity/what-is-voltage">
            <a:extLst>
              <a:ext uri="{FF2B5EF4-FFF2-40B4-BE49-F238E27FC236}">
                <a16:creationId xmlns:a16="http://schemas.microsoft.com/office/drawing/2014/main" id="{195FD2D6-B5C0-914A-AC95-1E568E50E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127" y="5320950"/>
            <a:ext cx="2173225" cy="1171925"/>
          </a:xfrm>
          <a:prstGeom prst="rect">
            <a:avLst/>
          </a:prstGeom>
        </p:spPr>
      </p:pic>
      <p:pic>
        <p:nvPicPr>
          <p:cNvPr id="11" name="Picture 2" descr="http://static.consumer.es/www/imgs/2008/12/electrodomesticos-articulo.jpg">
            <a:extLst>
              <a:ext uri="{FF2B5EF4-FFF2-40B4-BE49-F238E27FC236}">
                <a16:creationId xmlns:a16="http://schemas.microsoft.com/office/drawing/2014/main" id="{BF489953-92C5-AE49-B6FE-AEEA7125E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5953" y="5167312"/>
            <a:ext cx="1899251" cy="146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57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92DEFAD-C84F-3D4A-96A0-A31B9D89183C}"/>
              </a:ext>
            </a:extLst>
          </p:cNvPr>
          <p:cNvSpPr txBox="1"/>
          <p:nvPr/>
        </p:nvSpPr>
        <p:spPr>
          <a:xfrm>
            <a:off x="820882" y="207817"/>
            <a:ext cx="5216236" cy="59124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s-EC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D491F5D-930B-AC4E-8B8F-EAF87304A432}"/>
              </a:ext>
            </a:extLst>
          </p:cNvPr>
          <p:cNvSpPr txBox="1"/>
          <p:nvPr/>
        </p:nvSpPr>
        <p:spPr>
          <a:xfrm>
            <a:off x="6354041" y="254576"/>
            <a:ext cx="5174673" cy="581890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s-EC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1F6B007-0C7D-B34B-82E3-ED829A5D8A78}"/>
              </a:ext>
            </a:extLst>
          </p:cNvPr>
          <p:cNvSpPr txBox="1"/>
          <p:nvPr/>
        </p:nvSpPr>
        <p:spPr>
          <a:xfrm>
            <a:off x="669635" y="568491"/>
            <a:ext cx="5185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DC Voltage</a:t>
            </a:r>
            <a:endParaRPr lang="es-EC" sz="2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5897301-8FCE-6344-8408-189AF7FE7AC9}"/>
              </a:ext>
            </a:extLst>
          </p:cNvPr>
          <p:cNvSpPr txBox="1"/>
          <p:nvPr/>
        </p:nvSpPr>
        <p:spPr>
          <a:xfrm>
            <a:off x="6343651" y="568492"/>
            <a:ext cx="5185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AC voltage</a:t>
            </a:r>
            <a:endParaRPr lang="es-EC" sz="24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27FD4B9-6CD6-4D4E-A8F2-124B68928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513" y="1662112"/>
            <a:ext cx="3733800" cy="399097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7FFBC77-9B11-6646-8813-873155FC9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7814" y="1254747"/>
            <a:ext cx="366712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386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02F3C71-C981-4614-98EA-D6C494F80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96E447-DADF-A649-A95A-66F2D4222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16" y="640263"/>
            <a:ext cx="6204984" cy="1344975"/>
          </a:xfrm>
        </p:spPr>
        <p:txBody>
          <a:bodyPr>
            <a:normAutofit/>
          </a:bodyPr>
          <a:lstStyle/>
          <a:p>
            <a:r>
              <a:rPr lang="en-US" sz="4000"/>
              <a:t>Resistor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2A817-1A85-7A4E-9112-DDA9B864A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515" y="2121762"/>
            <a:ext cx="6204984" cy="3626917"/>
          </a:xfrm>
        </p:spPr>
        <p:txBody>
          <a:bodyPr>
            <a:normAutofit/>
          </a:bodyPr>
          <a:lstStyle/>
          <a:p>
            <a:r>
              <a:rPr lang="en-US" sz="2400"/>
              <a:t>Resistance is the physical property of elements to oppose to current flux.</a:t>
            </a:r>
          </a:p>
          <a:p>
            <a:r>
              <a:rPr lang="en-US" sz="2400"/>
              <a:t>A resistor is an electrical component which uses resistance as its main feature in electrical circuits.</a:t>
            </a:r>
          </a:p>
          <a:p>
            <a:r>
              <a:rPr lang="en-US" sz="2400"/>
              <a:t>[Ω] Ohms.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135C37F-1218-6A41-9208-7A5570B061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3710"/>
          <a:stretch/>
        </p:blipFill>
        <p:spPr>
          <a:xfrm>
            <a:off x="7829551" y="740353"/>
            <a:ext cx="4042409" cy="141911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D76A533-C08C-4C4D-9AAF-7044AE354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5434" y="2828925"/>
            <a:ext cx="4010643" cy="338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688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31648F-0D18-534B-9B3B-5FDCF9681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Resistor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effects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93E948-4AF2-FE4E-9C62-D0487127D1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Ohm Law</a:t>
            </a:r>
            <a:endParaRPr lang="en-US" sz="2000" dirty="0"/>
          </a:p>
          <a:p>
            <a:r>
              <a:rPr lang="en-US" sz="2000" dirty="0"/>
              <a:t>The relationship between current and voltage in a close circuit is a constant, the material resistance.</a:t>
            </a:r>
          </a:p>
          <a:p>
            <a:endParaRPr lang="en-US" sz="20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09478B-9744-C44F-BFA7-8EF382B3E9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Joule effect</a:t>
            </a:r>
          </a:p>
          <a:p>
            <a:r>
              <a:rPr lang="en-US" sz="2000" dirty="0"/>
              <a:t>Through a conduct in which current flow, part of energy is dissipated  as heat due to electrons collision. 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2662AB-99BE-0E44-AC6D-8197B610D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945" y="2956123"/>
            <a:ext cx="2142067" cy="19342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B60CD4-A12D-8047-AD1C-023487E28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002" y="4890378"/>
            <a:ext cx="967317" cy="1771908"/>
          </a:xfrm>
          <a:prstGeom prst="rect">
            <a:avLst/>
          </a:prstGeom>
        </p:spPr>
      </p:pic>
      <p:pic>
        <p:nvPicPr>
          <p:cNvPr id="12" name="Imagen 6">
            <a:extLst>
              <a:ext uri="{FF2B5EF4-FFF2-40B4-BE49-F238E27FC236}">
                <a16:creationId xmlns:a16="http://schemas.microsoft.com/office/drawing/2014/main" id="{22EC50E4-AC9B-8747-8040-E03F793F00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45" r="61229" b="23802"/>
          <a:stretch/>
        </p:blipFill>
        <p:spPr>
          <a:xfrm>
            <a:off x="6853557" y="3680111"/>
            <a:ext cx="592666" cy="486278"/>
          </a:xfrm>
          <a:prstGeom prst="rect">
            <a:avLst/>
          </a:prstGeom>
        </p:spPr>
      </p:pic>
      <p:pic>
        <p:nvPicPr>
          <p:cNvPr id="14" name="Picture 2" descr="http://www.monografias.com/trabajos55/leyes-de-fisica/Image9830.gif">
            <a:extLst>
              <a:ext uri="{FF2B5EF4-FFF2-40B4-BE49-F238E27FC236}">
                <a16:creationId xmlns:a16="http://schemas.microsoft.com/office/drawing/2014/main" id="{55844693-6035-F94B-A457-DC9288B3A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7841" y="3690431"/>
            <a:ext cx="1525226" cy="47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://www.nichese.com/esquemas/efectojoule.jpg">
            <a:extLst>
              <a:ext uri="{FF2B5EF4-FFF2-40B4-BE49-F238E27FC236}">
                <a16:creationId xmlns:a16="http://schemas.microsoft.com/office/drawing/2014/main" id="{F634A333-A2EC-6E45-964B-086E84FCD1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8" t="16325" r="53057" b="42339"/>
          <a:stretch/>
        </p:blipFill>
        <p:spPr bwMode="auto">
          <a:xfrm>
            <a:off x="9448075" y="4821075"/>
            <a:ext cx="1364992" cy="52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890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090B6-718B-7446-B27A-76DCA0828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Resistor color code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https://www.digikey.in/en/resources/conversion-calculators/conversion-calculator-resistor-color-code-4-band">
            <a:extLst>
              <a:ext uri="{FF2B5EF4-FFF2-40B4-BE49-F238E27FC236}">
                <a16:creationId xmlns:a16="http://schemas.microsoft.com/office/drawing/2014/main" id="{2AE08ED8-6715-1A4F-B5FB-5D5C430A0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22" y="708678"/>
            <a:ext cx="6553545" cy="544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61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02F3C71-C981-4614-98EA-D6C494F80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96E447-DADF-A649-A95A-66F2D4222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16" y="640263"/>
            <a:ext cx="6204984" cy="1344975"/>
          </a:xfrm>
        </p:spPr>
        <p:txBody>
          <a:bodyPr>
            <a:normAutofit/>
          </a:bodyPr>
          <a:lstStyle/>
          <a:p>
            <a:r>
              <a:rPr lang="en-US" sz="4000" dirty="0"/>
              <a:t>Capacitor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2A817-1A85-7A4E-9112-DDA9B864A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515" y="2121762"/>
            <a:ext cx="6204984" cy="3626917"/>
          </a:xfrm>
        </p:spPr>
        <p:txBody>
          <a:bodyPr>
            <a:normAutofit/>
          </a:bodyPr>
          <a:lstStyle/>
          <a:p>
            <a:r>
              <a:rPr lang="en-US" sz="2400" dirty="0"/>
              <a:t>Capacitance is the ratio of the change in a electrical charge. They are able to accumulate electrons.</a:t>
            </a:r>
          </a:p>
          <a:p>
            <a:r>
              <a:rPr lang="en-US" sz="2400" dirty="0"/>
              <a:t>A capacitor is an electrical component which uses capacitance as its main feature in electrical circuits.</a:t>
            </a:r>
          </a:p>
          <a:p>
            <a:r>
              <a:rPr lang="en-US" sz="2400" dirty="0"/>
              <a:t>[F] Farad</a:t>
            </a:r>
          </a:p>
          <a:p>
            <a:r>
              <a:rPr lang="en-US" sz="2400" dirty="0"/>
              <a:t>[</a:t>
            </a:r>
            <a:r>
              <a:rPr lang="en-US" sz="2400" dirty="0" err="1"/>
              <a:t>nF</a:t>
            </a:r>
            <a:r>
              <a:rPr lang="en-US" sz="2400" dirty="0"/>
              <a:t>] and [</a:t>
            </a:r>
            <a:r>
              <a:rPr lang="en-US" sz="2400" dirty="0" err="1"/>
              <a:t>uF</a:t>
            </a:r>
            <a:r>
              <a:rPr lang="en-US" sz="2400" dirty="0"/>
              <a:t>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D9EF19-BA26-F74F-8F2F-50FE6BF8A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4189" y="3112715"/>
            <a:ext cx="1716617" cy="21142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C254EF-B784-2546-AF58-29659B755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984" y="4359486"/>
            <a:ext cx="2209633" cy="1858433"/>
          </a:xfrm>
          <a:prstGeom prst="rect">
            <a:avLst/>
          </a:prstGeom>
        </p:spPr>
      </p:pic>
      <p:pic>
        <p:nvPicPr>
          <p:cNvPr id="8" name="Picture 7" descr="https://analyseameter.com/2015/09/capacitor-markings-symbols.html">
            <a:extLst>
              <a:ext uri="{FF2B5EF4-FFF2-40B4-BE49-F238E27FC236}">
                <a16:creationId xmlns:a16="http://schemas.microsoft.com/office/drawing/2014/main" id="{7910BEA5-9AFF-764E-8A63-F04D154360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2663"/>
          <a:stretch/>
        </p:blipFill>
        <p:spPr>
          <a:xfrm>
            <a:off x="8426356" y="536380"/>
            <a:ext cx="2751730" cy="189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21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3275CF-39E9-2746-AD50-0CC6AAE78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Serie and parallel circuits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https://learn.sparkfun.com/tutorials/series-and-parallel-circuits/all">
            <a:extLst>
              <a:ext uri="{FF2B5EF4-FFF2-40B4-BE49-F238E27FC236}">
                <a16:creationId xmlns:a16="http://schemas.microsoft.com/office/drawing/2014/main" id="{DF8BE715-83A2-6D4C-8880-3922FEA89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350" y="2509911"/>
            <a:ext cx="11182201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61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33813-DE05-4247-B487-57E2C2C0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6D1D8-F21E-B14E-B880-915C5B628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are electronic components which allow current flow in just a sense. </a:t>
            </a:r>
          </a:p>
        </p:txBody>
      </p:sp>
      <p:pic>
        <p:nvPicPr>
          <p:cNvPr id="4" name="Picture 3" descr="https://www.pinterest.com/pin/744642119617318886/">
            <a:extLst>
              <a:ext uri="{FF2B5EF4-FFF2-40B4-BE49-F238E27FC236}">
                <a16:creationId xmlns:a16="http://schemas.microsoft.com/office/drawing/2014/main" id="{3CA1A8C2-AF70-D64B-9151-9C6C9A93F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365124"/>
            <a:ext cx="3087381" cy="810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9BCE9A-555C-BD44-BFEA-F41FA065D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49" y="3221566"/>
            <a:ext cx="4942417" cy="3204980"/>
          </a:xfrm>
          <a:prstGeom prst="rect">
            <a:avLst/>
          </a:prstGeom>
        </p:spPr>
      </p:pic>
      <p:pic>
        <p:nvPicPr>
          <p:cNvPr id="7" name="Picture 6" descr="https://learn.sparkfun.com/tutorials/polarity/diode-and-led-polarity">
            <a:extLst>
              <a:ext uri="{FF2B5EF4-FFF2-40B4-BE49-F238E27FC236}">
                <a16:creationId xmlns:a16="http://schemas.microsoft.com/office/drawing/2014/main" id="{21368AA6-9433-5943-810C-EF65ACF8FC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36" y="3330046"/>
            <a:ext cx="37211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643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229</Words>
  <Application>Microsoft Macintosh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Basic concepts</vt:lpstr>
      <vt:lpstr>Current</vt:lpstr>
      <vt:lpstr>PowerPoint Presentation</vt:lpstr>
      <vt:lpstr>Resistor</vt:lpstr>
      <vt:lpstr>Resistor effects</vt:lpstr>
      <vt:lpstr>Resistor color code</vt:lpstr>
      <vt:lpstr>Capacitor</vt:lpstr>
      <vt:lpstr>Serie and parallel circuits</vt:lpstr>
      <vt:lpstr>Diodes</vt:lpstr>
      <vt:lpstr>LED circuits</vt:lpstr>
      <vt:lpstr>Logic voltages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concepts</dc:title>
  <dc:creator>JONATHAN RAMIRO VARGAS SUASNAVAS</dc:creator>
  <cp:lastModifiedBy>JONATHAN RAMIRO VARGAS SUASNAVAS</cp:lastModifiedBy>
  <cp:revision>6</cp:revision>
  <dcterms:created xsi:type="dcterms:W3CDTF">2019-10-06T21:15:45Z</dcterms:created>
  <dcterms:modified xsi:type="dcterms:W3CDTF">2019-10-08T22:55:43Z</dcterms:modified>
</cp:coreProperties>
</file>